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56" r:id="rId2"/>
    <p:sldId id="271" r:id="rId3"/>
    <p:sldId id="268" r:id="rId4"/>
    <p:sldId id="259" r:id="rId5"/>
    <p:sldId id="258" r:id="rId6"/>
    <p:sldId id="267" r:id="rId7"/>
    <p:sldId id="266" r:id="rId8"/>
    <p:sldId id="270" r:id="rId9"/>
    <p:sldId id="263" r:id="rId10"/>
    <p:sldId id="264" r:id="rId11"/>
    <p:sldId id="272" r:id="rId12"/>
    <p:sldId id="265" r:id="rId13"/>
    <p:sldId id="261"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434" y="-35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E60A32-1B30-4AA3-8BC3-17F8D7DC1D16}" type="datetimeFigureOut">
              <a:rPr lang="en-US" smtClean="0"/>
              <a:pPr/>
              <a:t>3/4/2011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786B2E-A0B0-4AA2-B65B-56EB17F6F26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Refer to their</a:t>
            </a:r>
            <a:r>
              <a:rPr lang="en-US" baseline="0" dirty="0" smtClean="0"/>
              <a:t> Do Now</a:t>
            </a:r>
            <a:endParaRPr lang="en-US" dirty="0"/>
          </a:p>
        </p:txBody>
      </p:sp>
      <p:sp>
        <p:nvSpPr>
          <p:cNvPr id="4" name="Slide Number Placeholder 3"/>
          <p:cNvSpPr>
            <a:spLocks noGrp="1"/>
          </p:cNvSpPr>
          <p:nvPr>
            <p:ph type="sldNum" sz="quarter" idx="10"/>
          </p:nvPr>
        </p:nvSpPr>
        <p:spPr/>
        <p:txBody>
          <a:bodyPr/>
          <a:lstStyle/>
          <a:p>
            <a:fld id="{8E786B2E-A0B0-4AA2-B65B-56EB17F6F26A}"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15</a:t>
            </a:r>
            <a:endParaRPr lang="en-US" dirty="0"/>
          </a:p>
        </p:txBody>
      </p:sp>
      <p:sp>
        <p:nvSpPr>
          <p:cNvPr id="4" name="Slide Number Placeholder 3"/>
          <p:cNvSpPr>
            <a:spLocks noGrp="1"/>
          </p:cNvSpPr>
          <p:nvPr>
            <p:ph type="sldNum" sz="quarter" idx="10"/>
          </p:nvPr>
        </p:nvSpPr>
        <p:spPr/>
        <p:txBody>
          <a:bodyPr/>
          <a:lstStyle/>
          <a:p>
            <a:fld id="{8E786B2E-A0B0-4AA2-B65B-56EB17F6F26A}"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10</a:t>
            </a:r>
            <a:endParaRPr lang="en-US" dirty="0"/>
          </a:p>
        </p:txBody>
      </p:sp>
      <p:sp>
        <p:nvSpPr>
          <p:cNvPr id="4" name="Slide Number Placeholder 3"/>
          <p:cNvSpPr>
            <a:spLocks noGrp="1"/>
          </p:cNvSpPr>
          <p:nvPr>
            <p:ph type="sldNum" sz="quarter" idx="10"/>
          </p:nvPr>
        </p:nvSpPr>
        <p:spPr/>
        <p:txBody>
          <a:bodyPr/>
          <a:lstStyle/>
          <a:p>
            <a:fld id="{8E786B2E-A0B0-4AA2-B65B-56EB17F6F26A}"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20</a:t>
            </a:r>
            <a:endParaRPr lang="en-US" dirty="0"/>
          </a:p>
        </p:txBody>
      </p:sp>
      <p:sp>
        <p:nvSpPr>
          <p:cNvPr id="4" name="Slide Number Placeholder 3"/>
          <p:cNvSpPr>
            <a:spLocks noGrp="1"/>
          </p:cNvSpPr>
          <p:nvPr>
            <p:ph type="sldNum" sz="quarter" idx="10"/>
          </p:nvPr>
        </p:nvSpPr>
        <p:spPr/>
        <p:txBody>
          <a:bodyPr/>
          <a:lstStyle/>
          <a:p>
            <a:fld id="{8E786B2E-A0B0-4AA2-B65B-56EB17F6F26A}"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20</a:t>
            </a:r>
            <a:endParaRPr lang="en-US" dirty="0"/>
          </a:p>
        </p:txBody>
      </p:sp>
      <p:sp>
        <p:nvSpPr>
          <p:cNvPr id="4" name="Slide Number Placeholder 3"/>
          <p:cNvSpPr>
            <a:spLocks noGrp="1"/>
          </p:cNvSpPr>
          <p:nvPr>
            <p:ph type="sldNum" sz="quarter" idx="10"/>
          </p:nvPr>
        </p:nvSpPr>
        <p:spPr/>
        <p:txBody>
          <a:bodyPr/>
          <a:lstStyle/>
          <a:p>
            <a:fld id="{8E786B2E-A0B0-4AA2-B65B-56EB17F6F26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ECF1BB97-31E6-4F76-B745-B53119549635}" type="datetimeFigureOut">
              <a:rPr lang="en-US" smtClean="0"/>
              <a:pPr/>
              <a:t>3/4/2011</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6501822E-0623-4514-ADC6-46862DC9C06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CF1BB97-31E6-4F76-B745-B53119549635}" type="datetimeFigureOut">
              <a:rPr lang="en-US" smtClean="0"/>
              <a:pPr/>
              <a:t>3/4/2011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01822E-0623-4514-ADC6-46862DC9C06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ECF1BB97-31E6-4F76-B745-B53119549635}" type="datetimeFigureOut">
              <a:rPr lang="en-US" smtClean="0"/>
              <a:pPr/>
              <a:t>3/4/2011</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6501822E-0623-4514-ADC6-46862DC9C06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CF1BB97-31E6-4F76-B745-B53119549635}" type="datetimeFigureOut">
              <a:rPr lang="en-US" smtClean="0"/>
              <a:pPr/>
              <a:t>3/4/2011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501822E-0623-4514-ADC6-46862DC9C069}"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ECF1BB97-31E6-4F76-B745-B53119549635}" type="datetimeFigureOut">
              <a:rPr lang="en-US" smtClean="0"/>
              <a:pPr/>
              <a:t>3/4/2011</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6501822E-0623-4514-ADC6-46862DC9C069}"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ECF1BB97-31E6-4F76-B745-B53119549635}" type="datetimeFigureOut">
              <a:rPr lang="en-US" smtClean="0"/>
              <a:pPr/>
              <a:t>3/4/2011</a:t>
            </a:fld>
            <a:endParaRPr lang="en-US"/>
          </a:p>
        </p:txBody>
      </p:sp>
      <p:sp>
        <p:nvSpPr>
          <p:cNvPr id="10" name="Slide Number Placeholder 9"/>
          <p:cNvSpPr>
            <a:spLocks noGrp="1"/>
          </p:cNvSpPr>
          <p:nvPr>
            <p:ph type="sldNum" sz="quarter" idx="16"/>
          </p:nvPr>
        </p:nvSpPr>
        <p:spPr/>
        <p:txBody>
          <a:bodyPr rtlCol="0"/>
          <a:lstStyle/>
          <a:p>
            <a:fld id="{6501822E-0623-4514-ADC6-46862DC9C069}"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ECF1BB97-31E6-4F76-B745-B53119549635}" type="datetimeFigureOut">
              <a:rPr lang="en-US" smtClean="0"/>
              <a:pPr/>
              <a:t>3/4/2011</a:t>
            </a:fld>
            <a:endParaRPr lang="en-US"/>
          </a:p>
        </p:txBody>
      </p:sp>
      <p:sp>
        <p:nvSpPr>
          <p:cNvPr id="12" name="Slide Number Placeholder 11"/>
          <p:cNvSpPr>
            <a:spLocks noGrp="1"/>
          </p:cNvSpPr>
          <p:nvPr>
            <p:ph type="sldNum" sz="quarter" idx="16"/>
          </p:nvPr>
        </p:nvSpPr>
        <p:spPr/>
        <p:txBody>
          <a:bodyPr rtlCol="0"/>
          <a:lstStyle/>
          <a:p>
            <a:fld id="{6501822E-0623-4514-ADC6-46862DC9C069}"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CF1BB97-31E6-4F76-B745-B53119549635}" type="datetimeFigureOut">
              <a:rPr lang="en-US" smtClean="0"/>
              <a:pPr/>
              <a:t>3/4/2011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6501822E-0623-4514-ADC6-46862DC9C06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F1BB97-31E6-4F76-B745-B53119549635}" type="datetimeFigureOut">
              <a:rPr lang="en-US" smtClean="0"/>
              <a:pPr/>
              <a:t>3/4/2011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6501822E-0623-4514-ADC6-46862DC9C06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CF1BB97-31E6-4F76-B745-B53119549635}" type="datetimeFigureOut">
              <a:rPr lang="en-US" smtClean="0"/>
              <a:pPr/>
              <a:t>3/4/2011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6501822E-0623-4514-ADC6-46862DC9C069}"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ECF1BB97-31E6-4F76-B745-B53119549635}" type="datetimeFigureOut">
              <a:rPr lang="en-US" smtClean="0"/>
              <a:pPr/>
              <a:t>3/4/2011</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6501822E-0623-4514-ADC6-46862DC9C069}"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ECF1BB97-31E6-4F76-B745-B53119549635}" type="datetimeFigureOut">
              <a:rPr lang="en-US" smtClean="0"/>
              <a:pPr/>
              <a:t>3/4/2011</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6501822E-0623-4514-ADC6-46862DC9C06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685800"/>
            <a:ext cx="8534400" cy="5181600"/>
          </a:xfrm>
        </p:spPr>
        <p:txBody>
          <a:bodyPr>
            <a:normAutofit fontScale="90000"/>
          </a:bodyPr>
          <a:lstStyle/>
          <a:p>
            <a:r>
              <a:rPr lang="en-US" dirty="0" smtClean="0"/>
              <a:t>March 4, “Do Now” – </a:t>
            </a:r>
            <a:br>
              <a:rPr lang="en-US" dirty="0" smtClean="0"/>
            </a:br>
            <a:r>
              <a:rPr lang="en-US" dirty="0" smtClean="0"/>
              <a:t/>
            </a:r>
            <a:br>
              <a:rPr lang="en-US" dirty="0" smtClean="0"/>
            </a:br>
            <a:r>
              <a:rPr lang="en-US" sz="4000" dirty="0" smtClean="0"/>
              <a:t>comment on the narrative style/narrator in </a:t>
            </a:r>
            <a:r>
              <a:rPr lang="en-US" sz="4000" i="1" dirty="0" smtClean="0"/>
              <a:t>Northanger Abbey</a:t>
            </a:r>
            <a:r>
              <a:rPr lang="en-US" sz="4000" dirty="0" smtClean="0"/>
              <a:t> so far.  please make sure your comment is grounded in the text and that you can substantiate your comment with evidence and page numbers</a:t>
            </a:r>
            <a:r>
              <a:rPr lang="en-US" dirty="0" smtClean="0"/>
              <a:t/>
            </a:r>
            <a:br>
              <a:rPr lang="en-US" dirty="0" smtClean="0"/>
            </a:br>
            <a:endParaRPr lang="en-US" dirty="0"/>
          </a:p>
        </p:txBody>
      </p:sp>
      <p:sp>
        <p:nvSpPr>
          <p:cNvPr id="3" name="Subtitle 2"/>
          <p:cNvSpPr>
            <a:spLocks noGrp="1"/>
          </p:cNvSpPr>
          <p:nvPr>
            <p:ph type="subTitle" idx="1"/>
          </p:nvPr>
        </p:nvSpPr>
        <p:spPr/>
        <p:txBody>
          <a:bodyPr>
            <a:normAutofit fontScale="85000" lnSpcReduction="20000"/>
          </a:bodyPr>
          <a:lstStyle/>
          <a:p>
            <a:r>
              <a:rPr lang="en-US" dirty="0" smtClean="0"/>
              <a:t>Please take out your homework (questions and comments on parody), so that I can come around and stamp them.</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2</a:t>
            </a:r>
            <a:endParaRPr lang="en-US" dirty="0"/>
          </a:p>
        </p:txBody>
      </p:sp>
      <p:sp>
        <p:nvSpPr>
          <p:cNvPr id="3" name="Content Placeholder 2"/>
          <p:cNvSpPr>
            <a:spLocks noGrp="1"/>
          </p:cNvSpPr>
          <p:nvPr>
            <p:ph sz="quarter" idx="1"/>
          </p:nvPr>
        </p:nvSpPr>
        <p:spPr/>
        <p:txBody>
          <a:bodyPr/>
          <a:lstStyle/>
          <a:p>
            <a:r>
              <a:rPr lang="en-US" dirty="0" smtClean="0"/>
              <a:t>Create a character web / profile of Henry </a:t>
            </a:r>
            <a:r>
              <a:rPr lang="en-US" dirty="0" err="1" smtClean="0"/>
              <a:t>Tilney</a:t>
            </a:r>
            <a:r>
              <a:rPr lang="en-US" dirty="0" smtClean="0"/>
              <a:t> based upon your reading so far. Consider elements of characterization such as: appearance, age, social status, relationships, speech and tone, actions and reactions.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3</a:t>
            </a:r>
            <a:endParaRPr lang="en-US" dirty="0"/>
          </a:p>
        </p:txBody>
      </p:sp>
      <p:sp>
        <p:nvSpPr>
          <p:cNvPr id="3" name="Content Placeholder 2"/>
          <p:cNvSpPr>
            <a:spLocks noGrp="1"/>
          </p:cNvSpPr>
          <p:nvPr>
            <p:ph sz="quarter" idx="1"/>
          </p:nvPr>
        </p:nvSpPr>
        <p:spPr/>
        <p:txBody>
          <a:bodyPr/>
          <a:lstStyle/>
          <a:p>
            <a:r>
              <a:rPr lang="en-US" dirty="0" smtClean="0"/>
              <a:t>Create a character profile for John Thorpe</a:t>
            </a:r>
          </a:p>
          <a:p>
            <a:r>
              <a:rPr lang="en-US" dirty="0" smtClean="0"/>
              <a:t> Consider elements of characterization such as: appearance, age, social status, relationships, speech and tone, actions and reactions. </a:t>
            </a:r>
          </a:p>
          <a:p>
            <a:pPr lvl="0"/>
            <a:r>
              <a:rPr lang="en-US" dirty="0" smtClean="0"/>
              <a:t>Consider also: </a:t>
            </a:r>
          </a:p>
          <a:p>
            <a:pPr lvl="1"/>
            <a:r>
              <a:rPr lang="en-US" dirty="0" smtClean="0"/>
              <a:t>In what ways is he a foil to Henry?</a:t>
            </a:r>
          </a:p>
          <a:p>
            <a:pPr lvl="1"/>
            <a:r>
              <a:rPr lang="en-US" dirty="0" smtClean="0"/>
              <a:t>How does he defy the image of a traditional romantic hero?</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4</a:t>
            </a:r>
            <a:endParaRPr lang="en-US" dirty="0"/>
          </a:p>
        </p:txBody>
      </p:sp>
      <p:sp>
        <p:nvSpPr>
          <p:cNvPr id="3" name="Content Placeholder 2"/>
          <p:cNvSpPr>
            <a:spLocks noGrp="1"/>
          </p:cNvSpPr>
          <p:nvPr>
            <p:ph sz="quarter" idx="1"/>
          </p:nvPr>
        </p:nvSpPr>
        <p:spPr/>
        <p:txBody>
          <a:bodyPr/>
          <a:lstStyle/>
          <a:p>
            <a:r>
              <a:rPr lang="en-US" dirty="0" smtClean="0"/>
              <a:t>What do you perceive to be the narrator’s opinion of the Thorpe family? Provide evidence to support your points. In what ways is this characterization thematically important?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Multiple Choice homework this weekend…</a:t>
            </a:r>
            <a:endParaRPr lang="en-US" dirty="0"/>
          </a:p>
        </p:txBody>
      </p:sp>
      <p:sp>
        <p:nvSpPr>
          <p:cNvPr id="3" name="Content Placeholder 2"/>
          <p:cNvSpPr>
            <a:spLocks noGrp="1"/>
          </p:cNvSpPr>
          <p:nvPr>
            <p:ph sz="quarter" idx="1"/>
          </p:nvPr>
        </p:nvSpPr>
        <p:spPr/>
        <p:txBody>
          <a:bodyPr>
            <a:normAutofit fontScale="92500" lnSpcReduction="20000"/>
          </a:bodyPr>
          <a:lstStyle/>
          <a:p>
            <a:pPr>
              <a:buNone/>
            </a:pPr>
            <a:r>
              <a:rPr lang="en-US" dirty="0" smtClean="0"/>
              <a:t>Over the weekend you are going to take a sample multiple choice and open response section of a practice MCAS exam.  </a:t>
            </a:r>
          </a:p>
          <a:p>
            <a:pPr>
              <a:buNone/>
            </a:pPr>
            <a:r>
              <a:rPr lang="en-US" dirty="0" smtClean="0"/>
              <a:t>Before you start you should know what kinds of multiple choice questions you will find:</a:t>
            </a:r>
          </a:p>
          <a:p>
            <a:pPr marL="514350" indent="-514350">
              <a:buAutoNum type="arabicPeriod"/>
            </a:pPr>
            <a:r>
              <a:rPr lang="en-US" dirty="0" smtClean="0"/>
              <a:t>Main idea</a:t>
            </a:r>
          </a:p>
          <a:p>
            <a:pPr marL="514350" indent="-514350">
              <a:buAutoNum type="arabicPeriod"/>
            </a:pPr>
            <a:r>
              <a:rPr lang="en-US" dirty="0" smtClean="0"/>
              <a:t>Elements of fiction (plot, conflict, setting, characterization, etc.)</a:t>
            </a:r>
          </a:p>
          <a:p>
            <a:pPr marL="514350" indent="-514350">
              <a:buAutoNum type="arabicPeriod"/>
            </a:pPr>
            <a:r>
              <a:rPr lang="en-US" dirty="0" smtClean="0"/>
              <a:t>Tone/Mood</a:t>
            </a:r>
          </a:p>
          <a:p>
            <a:pPr marL="514350" indent="-514350">
              <a:buAutoNum type="arabicPeriod"/>
            </a:pPr>
            <a:r>
              <a:rPr lang="en-US" dirty="0" smtClean="0"/>
              <a:t>Author’s purpose</a:t>
            </a:r>
          </a:p>
          <a:p>
            <a:pPr marL="514350" indent="-514350">
              <a:buAutoNum type="arabicPeriod"/>
            </a:pPr>
            <a:r>
              <a:rPr lang="en-US" dirty="0" smtClean="0"/>
              <a:t>Vocabulary (words with multiple meanings; context)</a:t>
            </a:r>
          </a:p>
          <a:p>
            <a:pPr marL="514350" indent="-514350">
              <a:buAutoNum type="arabicPeriod"/>
            </a:pPr>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Homework</a:t>
            </a:r>
            <a:endParaRPr lang="en-US" dirty="0"/>
          </a:p>
        </p:txBody>
      </p:sp>
      <p:sp>
        <p:nvSpPr>
          <p:cNvPr id="3" name="Content Placeholder 2"/>
          <p:cNvSpPr>
            <a:spLocks noGrp="1"/>
          </p:cNvSpPr>
          <p:nvPr>
            <p:ph sz="quarter" idx="1"/>
          </p:nvPr>
        </p:nvSpPr>
        <p:spPr/>
        <p:txBody>
          <a:bodyPr/>
          <a:lstStyle/>
          <a:p>
            <a:pPr marL="514350" indent="-514350">
              <a:buAutoNum type="arabicPeriod"/>
            </a:pPr>
            <a:r>
              <a:rPr lang="en-US" dirty="0" smtClean="0"/>
              <a:t>Read Chapters </a:t>
            </a:r>
            <a:r>
              <a:rPr lang="en-US" dirty="0" smtClean="0"/>
              <a:t>8-9 </a:t>
            </a:r>
            <a:r>
              <a:rPr lang="en-US" dirty="0" smtClean="0"/>
              <a:t>in </a:t>
            </a:r>
            <a:r>
              <a:rPr lang="en-US" i="1" dirty="0" smtClean="0"/>
              <a:t>Northanger Abbey</a:t>
            </a:r>
            <a:r>
              <a:rPr lang="en-US" dirty="0" smtClean="0"/>
              <a:t> and complete chapter questions.</a:t>
            </a:r>
          </a:p>
          <a:p>
            <a:pPr marL="514350" indent="-514350">
              <a:buAutoNum type="arabicPeriod"/>
            </a:pPr>
            <a:r>
              <a:rPr lang="en-US" dirty="0" smtClean="0"/>
              <a:t>MCAS multiple choice &amp; open response.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&amp;      Reminders</a:t>
            </a:r>
            <a:endParaRPr lang="en-US" dirty="0"/>
          </a:p>
        </p:txBody>
      </p:sp>
      <p:sp>
        <p:nvSpPr>
          <p:cNvPr id="3" name="Content Placeholder 2"/>
          <p:cNvSpPr>
            <a:spLocks noGrp="1"/>
          </p:cNvSpPr>
          <p:nvPr>
            <p:ph sz="quarter" idx="1"/>
          </p:nvPr>
        </p:nvSpPr>
        <p:spPr/>
        <p:txBody>
          <a:bodyPr>
            <a:normAutofit fontScale="92500" lnSpcReduction="10000"/>
          </a:bodyPr>
          <a:lstStyle/>
          <a:p>
            <a:pPr marL="514350" indent="-514350">
              <a:buAutoNum type="arabicPeriod"/>
            </a:pPr>
            <a:r>
              <a:rPr lang="en-US" dirty="0" smtClean="0"/>
              <a:t>Narrative style</a:t>
            </a:r>
          </a:p>
          <a:p>
            <a:pPr marL="514350" indent="-514350">
              <a:buAutoNum type="arabicPeriod"/>
            </a:pPr>
            <a:r>
              <a:rPr lang="en-US" dirty="0" smtClean="0"/>
              <a:t>Role of parody </a:t>
            </a:r>
          </a:p>
          <a:p>
            <a:pPr marL="514350" indent="-514350">
              <a:buAutoNum type="arabicPeriod"/>
            </a:pPr>
            <a:r>
              <a:rPr lang="en-US" dirty="0" smtClean="0"/>
              <a:t>Reading Chapter 7 (popcorn style)</a:t>
            </a:r>
          </a:p>
          <a:p>
            <a:pPr marL="514350" indent="-514350">
              <a:buAutoNum type="arabicPeriod"/>
            </a:pPr>
            <a:r>
              <a:rPr lang="en-US" dirty="0" smtClean="0"/>
              <a:t>Group Work</a:t>
            </a:r>
          </a:p>
          <a:p>
            <a:pPr marL="514350" indent="-514350">
              <a:buAutoNum type="arabicPeriod"/>
            </a:pPr>
            <a:endParaRPr lang="en-US" dirty="0" smtClean="0"/>
          </a:p>
          <a:p>
            <a:pPr marL="514350" indent="-514350">
              <a:buAutoNum type="arabicPeriod"/>
            </a:pPr>
            <a:endParaRPr lang="en-US" dirty="0"/>
          </a:p>
        </p:txBody>
      </p:sp>
      <p:sp>
        <p:nvSpPr>
          <p:cNvPr id="4" name="Content Placeholder 3"/>
          <p:cNvSpPr>
            <a:spLocks noGrp="1"/>
          </p:cNvSpPr>
          <p:nvPr>
            <p:ph sz="quarter" idx="2"/>
          </p:nvPr>
        </p:nvSpPr>
        <p:spPr>
          <a:xfrm>
            <a:off x="4267200" y="1589567"/>
            <a:ext cx="4463901" cy="4572000"/>
          </a:xfrm>
        </p:spPr>
        <p:txBody>
          <a:bodyPr>
            <a:normAutofit fontScale="92500" lnSpcReduction="10000"/>
          </a:bodyPr>
          <a:lstStyle/>
          <a:p>
            <a:r>
              <a:rPr lang="en-US" i="1" dirty="0" smtClean="0"/>
              <a:t>Northanger Abbey </a:t>
            </a:r>
            <a:r>
              <a:rPr lang="en-US" dirty="0" smtClean="0"/>
              <a:t>chapter questions are due on Monday.  Please make sure to write them on a separate piece of paper. They should be ready to be passed in at the BEGINNING of class.</a:t>
            </a:r>
          </a:p>
          <a:p>
            <a:r>
              <a:rPr lang="en-US" dirty="0" smtClean="0"/>
              <a:t>NA Vocabulary Quiz 1 next Friday.</a:t>
            </a:r>
          </a:p>
          <a:p>
            <a:r>
              <a:rPr lang="en-US" dirty="0" smtClean="0"/>
              <a:t>Continue reading your independent reading book.</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buNone/>
            </a:pPr>
            <a:r>
              <a:rPr lang="en-US" dirty="0" smtClean="0"/>
              <a:t>1)  COMMENT:  Narrator is critiquing the novel genre in the novel.</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200" dirty="0"/>
              <a:t>2</a:t>
            </a:r>
            <a:r>
              <a:rPr lang="en-US" sz="3200" dirty="0" smtClean="0"/>
              <a:t>)  Next to each comment write down a quotation that demonstrates your point.</a:t>
            </a:r>
            <a:endParaRPr lang="en-US" sz="3200" dirty="0"/>
          </a:p>
        </p:txBody>
      </p:sp>
      <p:sp>
        <p:nvSpPr>
          <p:cNvPr id="3" name="Content Placeholder 2"/>
          <p:cNvSpPr>
            <a:spLocks noGrp="1"/>
          </p:cNvSpPr>
          <p:nvPr>
            <p:ph sz="quarter" idx="1"/>
          </p:nvPr>
        </p:nvSpPr>
        <p:spPr>
          <a:xfrm>
            <a:off x="457200" y="2057400"/>
            <a:ext cx="8229600" cy="4068763"/>
          </a:xfrm>
        </p:spPr>
        <p:txBody>
          <a:bodyPr>
            <a:normAutofit lnSpcReduction="10000"/>
          </a:bodyPr>
          <a:lstStyle/>
          <a:p>
            <a:pPr>
              <a:buNone/>
            </a:pPr>
            <a:r>
              <a:rPr lang="en-US" dirty="0" smtClean="0"/>
              <a:t>QUOTATION:  “ “Oh! It is only a novel!” replies the young lady; while she lays down her book with affected indifference, or momentary shame. –” …[</a:t>
            </a:r>
            <a:r>
              <a:rPr lang="en-US" dirty="0" err="1" smtClean="0"/>
              <a:t>i</a:t>
            </a:r>
            <a:r>
              <a:rPr lang="en-US" dirty="0" smtClean="0"/>
              <a:t>]n short, only some work in which the greatest powers of the mind are displayed, in which the most thorough knowledge of human nature, the happiest delineation of its varieties, the liveliest effusions of wit and </a:t>
            </a:r>
            <a:r>
              <a:rPr lang="en-US" dirty="0" err="1" smtClean="0"/>
              <a:t>humour</a:t>
            </a:r>
            <a:r>
              <a:rPr lang="en-US" dirty="0" smtClean="0"/>
              <a:t> are conveyed to the world in the best chosen language” (Austen 32).</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800" dirty="0" smtClean="0"/>
              <a:t>3)  Effect this narrative technique/narrator has on the reader.</a:t>
            </a:r>
            <a:endParaRPr lang="en-US" sz="2800" dirty="0"/>
          </a:p>
        </p:txBody>
      </p:sp>
      <p:sp>
        <p:nvSpPr>
          <p:cNvPr id="3" name="Content Placeholder 2"/>
          <p:cNvSpPr>
            <a:spLocks noGrp="1"/>
          </p:cNvSpPr>
          <p:nvPr>
            <p:ph sz="quarter" idx="1"/>
          </p:nvPr>
        </p:nvSpPr>
        <p:spPr/>
        <p:txBody>
          <a:bodyPr>
            <a:normAutofit/>
          </a:bodyPr>
          <a:lstStyle/>
          <a:p>
            <a:pPr>
              <a:buNone/>
            </a:pPr>
            <a:r>
              <a:rPr lang="en-US" sz="2000" dirty="0" smtClean="0"/>
              <a:t> </a:t>
            </a:r>
          </a:p>
          <a:p>
            <a:pPr>
              <a:buNone/>
            </a:pPr>
            <a:r>
              <a:rPr lang="en-US" sz="2800" dirty="0" smtClean="0"/>
              <a:t> EFFECT ON THE READER: It is ironic because we are </a:t>
            </a:r>
            <a:r>
              <a:rPr lang="en-US" sz="2800" i="1" dirty="0" smtClean="0"/>
              <a:t>reading </a:t>
            </a:r>
            <a:r>
              <a:rPr lang="en-US" sz="2800" dirty="0" smtClean="0"/>
              <a:t>a novel.  It draws your attention to the moment, reinforcing the importance of what Austen is saying.  Austen clearly does not feel that novels are frivolous and shameful - hold no value; she is being sarcastic.  It is humorous. </a:t>
            </a:r>
            <a:endParaRPr lang="en-US" sz="2800" dirty="0"/>
          </a:p>
          <a:p>
            <a:pPr>
              <a:buNone/>
            </a:pP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exactly is “free indirect speech”?</a:t>
            </a:r>
            <a:endParaRPr lang="en-US" dirty="0"/>
          </a:p>
        </p:txBody>
      </p:sp>
      <p:sp>
        <p:nvSpPr>
          <p:cNvPr id="3" name="Content Placeholder 2"/>
          <p:cNvSpPr>
            <a:spLocks noGrp="1"/>
          </p:cNvSpPr>
          <p:nvPr>
            <p:ph sz="quarter" idx="1"/>
          </p:nvPr>
        </p:nvSpPr>
        <p:spPr>
          <a:xfrm>
            <a:off x="228600" y="1600200"/>
            <a:ext cx="8686800" cy="4953000"/>
          </a:xfrm>
        </p:spPr>
        <p:txBody>
          <a:bodyPr>
            <a:normAutofit fontScale="85000" lnSpcReduction="20000"/>
          </a:bodyPr>
          <a:lstStyle/>
          <a:p>
            <a:r>
              <a:rPr lang="en-US" dirty="0" smtClean="0"/>
              <a:t>Free indirect style (also called “free indirect speech or free indirect discourse) dispenses with tag-phrases (‘she thought’, etc.), and adopts the </a:t>
            </a:r>
            <a:r>
              <a:rPr lang="en-US" b="1" dirty="0" smtClean="0"/>
              <a:t>idiom of the character’s own thoughts</a:t>
            </a:r>
            <a:r>
              <a:rPr lang="en-US" dirty="0" smtClean="0"/>
              <a:t>, including indicators of time and place, as ‘She’d leave here tomorrow’, rather than ‘She decided to leave that place the next day’.</a:t>
            </a:r>
          </a:p>
          <a:p>
            <a:r>
              <a:rPr lang="en-US" dirty="0" smtClean="0"/>
              <a:t>Free indirect speech has many of the grammatical features of indirect speech (tense,  use of third person instead of first person pronouns, etc.), but does </a:t>
            </a:r>
            <a:r>
              <a:rPr lang="en-US" b="1" dirty="0" smtClean="0"/>
              <a:t>not</a:t>
            </a:r>
            <a:r>
              <a:rPr lang="en-US" dirty="0" smtClean="0"/>
              <a:t> consist of a reporting clause followed by a that-clause (‘he said that…’) or an indirect question (‘she wondered what the outcome would be’). </a:t>
            </a:r>
          </a:p>
          <a:p>
            <a:r>
              <a:rPr lang="en-US" dirty="0" smtClean="0"/>
              <a:t>Free indirect speech looks less like indirect speech and often conveys a greater sense of immediacy than indirect speech.</a:t>
            </a:r>
          </a:p>
          <a:p>
            <a:r>
              <a:rPr lang="en-US" dirty="0" smtClean="0"/>
              <a:t>Essentially this means a character’s thoughts or feelings are expressed in the narration.</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sp>
        <p:nvSpPr>
          <p:cNvPr id="3" name="Content Placeholder 2"/>
          <p:cNvSpPr>
            <a:spLocks noGrp="1"/>
          </p:cNvSpPr>
          <p:nvPr>
            <p:ph sz="quarter" idx="1"/>
          </p:nvPr>
        </p:nvSpPr>
        <p:spPr>
          <a:xfrm>
            <a:off x="609600" y="1600200"/>
            <a:ext cx="8153400" cy="4495800"/>
          </a:xfrm>
        </p:spPr>
        <p:txBody>
          <a:bodyPr>
            <a:normAutofit fontScale="92500" lnSpcReduction="20000"/>
          </a:bodyPr>
          <a:lstStyle/>
          <a:p>
            <a:pPr fontAlgn="t"/>
            <a:r>
              <a:rPr lang="en-US" dirty="0" smtClean="0"/>
              <a:t>Nothing, she declared, should induce her to join the set before her dear Catherine.  </a:t>
            </a:r>
            <a:r>
              <a:rPr lang="en-US" dirty="0" smtClean="0">
                <a:solidFill>
                  <a:srgbClr val="FF0000"/>
                </a:solidFill>
              </a:rPr>
              <a:t>free indirect speech</a:t>
            </a:r>
          </a:p>
          <a:p>
            <a:pPr fontAlgn="t"/>
            <a:r>
              <a:rPr lang="en-US" dirty="0" smtClean="0"/>
              <a:t>“Good heavens!” cried Catherine.  </a:t>
            </a:r>
            <a:r>
              <a:rPr lang="en-US" dirty="0" smtClean="0">
                <a:solidFill>
                  <a:srgbClr val="FF0000"/>
                </a:solidFill>
              </a:rPr>
              <a:t>direct speech</a:t>
            </a:r>
          </a:p>
          <a:p>
            <a:pPr fontAlgn="t"/>
            <a:r>
              <a:rPr lang="en-US" dirty="0" smtClean="0"/>
              <a:t> She concluded at last that he must know the carriage to be in fact perfectly safe. </a:t>
            </a:r>
            <a:r>
              <a:rPr lang="en-US" dirty="0" smtClean="0">
                <a:solidFill>
                  <a:srgbClr val="FF0000"/>
                </a:solidFill>
              </a:rPr>
              <a:t>free indirect speech</a:t>
            </a:r>
          </a:p>
          <a:p>
            <a:pPr fontAlgn="t"/>
            <a:r>
              <a:rPr lang="en-US" dirty="0" smtClean="0"/>
              <a:t>Her feelings entirely engrossed her; her wretchedness was most acute on finding herself obliged to go directly home.  </a:t>
            </a:r>
            <a:r>
              <a:rPr lang="en-US" dirty="0" smtClean="0">
                <a:solidFill>
                  <a:srgbClr val="FF0000"/>
                </a:solidFill>
              </a:rPr>
              <a:t>free indirect speech</a:t>
            </a:r>
          </a:p>
          <a:p>
            <a:pPr fontAlgn="t"/>
            <a:r>
              <a:rPr lang="en-US" dirty="0" smtClean="0"/>
              <a:t>It was proposed by the brother and sister that they should join in a walk. </a:t>
            </a:r>
            <a:r>
              <a:rPr lang="en-US" dirty="0" smtClean="0">
                <a:solidFill>
                  <a:srgbClr val="FF0000"/>
                </a:solidFill>
              </a:rPr>
              <a:t>indirect speech</a:t>
            </a:r>
          </a:p>
          <a:p>
            <a:r>
              <a:rPr lang="en-US" dirty="0" smtClean="0"/>
              <a:t>“My dear, you tumble my gown,” was Mrs. Allen’s reply.  </a:t>
            </a:r>
            <a:r>
              <a:rPr lang="en-US" dirty="0" smtClean="0">
                <a:solidFill>
                  <a:srgbClr val="FF0000"/>
                </a:solidFill>
              </a:rPr>
              <a:t>direct speech</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Parody &amp; Chapter 7</a:t>
            </a:r>
            <a:endParaRPr lang="en-US" dirty="0"/>
          </a:p>
        </p:txBody>
      </p:sp>
      <p:sp>
        <p:nvSpPr>
          <p:cNvPr id="3" name="Content Placeholder 2"/>
          <p:cNvSpPr>
            <a:spLocks noGrp="1"/>
          </p:cNvSpPr>
          <p:nvPr>
            <p:ph sz="quarter" idx="1"/>
          </p:nvPr>
        </p:nvSpPr>
        <p:spPr/>
        <p:txBody>
          <a:bodyPr/>
          <a:lstStyle/>
          <a:p>
            <a:pPr>
              <a:buNone/>
            </a:pPr>
            <a:r>
              <a:rPr lang="en-US" dirty="0" smtClean="0"/>
              <a:t>So far, how has Austen used the gothic genre?</a:t>
            </a:r>
          </a:p>
          <a:p>
            <a:r>
              <a:rPr lang="en-US" dirty="0" smtClean="0"/>
              <a:t>Examples of parody that she has found?</a:t>
            </a:r>
          </a:p>
          <a:p>
            <a:endParaRPr lang="en-US" dirty="0" smtClean="0"/>
          </a:p>
          <a:p>
            <a:pPr>
              <a:buNone/>
            </a:pPr>
            <a:r>
              <a:rPr lang="en-US" dirty="0" smtClean="0"/>
              <a:t>Now, </a:t>
            </a:r>
          </a:p>
          <a:p>
            <a:r>
              <a:rPr lang="en-US" dirty="0" smtClean="0"/>
              <a:t>Let’s read chapter 7 aloud. </a:t>
            </a:r>
          </a:p>
          <a:p>
            <a:r>
              <a:rPr lang="en-US" dirty="0" smtClean="0"/>
              <a:t>Please read at least a paragraph before you call on one of your peers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1</a:t>
            </a:r>
            <a:endParaRPr lang="en-US" dirty="0"/>
          </a:p>
        </p:txBody>
      </p:sp>
      <p:sp>
        <p:nvSpPr>
          <p:cNvPr id="3" name="Content Placeholder 2"/>
          <p:cNvSpPr>
            <a:spLocks noGrp="1"/>
          </p:cNvSpPr>
          <p:nvPr>
            <p:ph sz="quarter" idx="1"/>
          </p:nvPr>
        </p:nvSpPr>
        <p:spPr/>
        <p:txBody>
          <a:bodyPr/>
          <a:lstStyle/>
          <a:p>
            <a:pPr lvl="0"/>
            <a:r>
              <a:rPr lang="en-US" dirty="0" smtClean="0"/>
              <a:t>What is “society” and what do you learn about the past-times and concerns of this social group from these chapters?</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421</TotalTime>
  <Words>782</Words>
  <Application>Microsoft Office PowerPoint</Application>
  <PresentationFormat>On-screen Show (4:3)</PresentationFormat>
  <Paragraphs>67</Paragraphs>
  <Slides>14</Slides>
  <Notes>5</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Median</vt:lpstr>
      <vt:lpstr>March 4, “Do Now” –   comment on the narrative style/narrator in Northanger Abbey so far.  please make sure your comment is grounded in the text and that you can substantiate your comment with evidence and page numbers </vt:lpstr>
      <vt:lpstr>Agenda         &amp;      Reminders</vt:lpstr>
      <vt:lpstr>Slide 3</vt:lpstr>
      <vt:lpstr>2)  Next to each comment write down a quotation that demonstrates your point.</vt:lpstr>
      <vt:lpstr>3)  Effect this narrative technique/narrator has on the reader.</vt:lpstr>
      <vt:lpstr>What exactly is “free indirect speech”?</vt:lpstr>
      <vt:lpstr>Slide 7</vt:lpstr>
      <vt:lpstr>Parody &amp; Chapter 7</vt:lpstr>
      <vt:lpstr>Group 1</vt:lpstr>
      <vt:lpstr>Group 2</vt:lpstr>
      <vt:lpstr>Group 3</vt:lpstr>
      <vt:lpstr>Group 4</vt:lpstr>
      <vt:lpstr>Multiple Choice homework this weekend…</vt:lpstr>
      <vt:lpstr>Homework</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Now” –  Turn to your neighbor and share your answer to the second Chapter 4 question from your homework last night. Be prepared to share you answer with the class.</dc:title>
  <dc:creator>kleekeenan</dc:creator>
  <cp:lastModifiedBy>kleekeenan</cp:lastModifiedBy>
  <cp:revision>33</cp:revision>
  <dcterms:created xsi:type="dcterms:W3CDTF">2011-03-04T15:15:14Z</dcterms:created>
  <dcterms:modified xsi:type="dcterms:W3CDTF">2011-03-04T19:46:21Z</dcterms:modified>
</cp:coreProperties>
</file>